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5" r:id="rId3"/>
    <p:sldId id="258" r:id="rId4"/>
    <p:sldId id="260" r:id="rId5"/>
    <p:sldId id="261" r:id="rId6"/>
    <p:sldId id="264" r:id="rId7"/>
    <p:sldId id="262" r:id="rId8"/>
    <p:sldId id="263" r:id="rId9"/>
    <p:sldId id="265" r:id="rId10"/>
    <p:sldId id="266" r:id="rId11"/>
    <p:sldId id="267" r:id="rId12"/>
    <p:sldId id="272" r:id="rId13"/>
    <p:sldId id="268" r:id="rId14"/>
    <p:sldId id="269" r:id="rId15"/>
    <p:sldId id="274" r:id="rId16"/>
    <p:sldId id="273"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94660"/>
  </p:normalViewPr>
  <p:slideViewPr>
    <p:cSldViewPr snapToGrid="0">
      <p:cViewPr varScale="1">
        <p:scale>
          <a:sx n="68" d="100"/>
          <a:sy n="68"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E57E1B4-8C96-974C-8B0E-EA1D899219E4}" type="datetimeFigureOut">
              <a:rPr lang="fr-FR" smtClean="0"/>
              <a:t>23/05/2017</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398316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E57E1B4-8C96-974C-8B0E-EA1D899219E4}" type="datetimeFigureOut">
              <a:rPr lang="fr-FR" smtClean="0"/>
              <a:t>23/05/2017</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385111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E57E1B4-8C96-974C-8B0E-EA1D899219E4}" type="datetimeFigureOut">
              <a:rPr lang="fr-FR" smtClean="0"/>
              <a:t>23/05/2017</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DD479D-5CA1-194C-92F0-34E18D87B18D}"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924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6E57E1B4-8C96-974C-8B0E-EA1D899219E4}" type="datetimeFigureOut">
              <a:rPr lang="fr-FR" smtClean="0"/>
              <a:t>23/05/2017</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149223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6E57E1B4-8C96-974C-8B0E-EA1D899219E4}" type="datetimeFigureOut">
              <a:rPr lang="fr-FR" smtClean="0"/>
              <a:t>23/05/2017</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DD479D-5CA1-194C-92F0-34E18D87B18D}"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812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6E57E1B4-8C96-974C-8B0E-EA1D899219E4}" type="datetimeFigureOut">
              <a:rPr lang="fr-FR" smtClean="0"/>
              <a:t>23/05/2017</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3458076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E57E1B4-8C96-974C-8B0E-EA1D899219E4}" type="datetimeFigureOut">
              <a:rPr lang="fr-FR" smtClean="0"/>
              <a:t>23/05/2017</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56666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E57E1B4-8C96-974C-8B0E-EA1D899219E4}" type="datetimeFigureOut">
              <a:rPr lang="fr-FR" smtClean="0"/>
              <a:t>23/05/2017</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137282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E57E1B4-8C96-974C-8B0E-EA1D899219E4}" type="datetimeFigureOut">
              <a:rPr lang="fr-FR" smtClean="0"/>
              <a:t>23/05/2017</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41391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E57E1B4-8C96-974C-8B0E-EA1D899219E4}" type="datetimeFigureOut">
              <a:rPr lang="fr-FR" smtClean="0"/>
              <a:t>23/05/2017</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420827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E57E1B4-8C96-974C-8B0E-EA1D899219E4}" type="datetimeFigureOut">
              <a:rPr lang="fr-FR" smtClean="0"/>
              <a:t>23/05/2017</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117378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E57E1B4-8C96-974C-8B0E-EA1D899219E4}" type="datetimeFigureOut">
              <a:rPr lang="fr-FR" smtClean="0"/>
              <a:t>23/05/2017</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174762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E57E1B4-8C96-974C-8B0E-EA1D899219E4}" type="datetimeFigureOut">
              <a:rPr lang="fr-FR" smtClean="0"/>
              <a:t>23/05/2017</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130967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7E1B4-8C96-974C-8B0E-EA1D899219E4}" type="datetimeFigureOut">
              <a:rPr lang="fr-FR" smtClean="0"/>
              <a:t>23/05/2017</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125764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E57E1B4-8C96-974C-8B0E-EA1D899219E4}" type="datetimeFigureOut">
              <a:rPr lang="fr-FR" smtClean="0"/>
              <a:t>23/05/2017</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179196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E57E1B4-8C96-974C-8B0E-EA1D899219E4}" type="datetimeFigureOut">
              <a:rPr lang="fr-FR" smtClean="0"/>
              <a:t>23/05/2017</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DD479D-5CA1-194C-92F0-34E18D87B18D}" type="slidenum">
              <a:rPr lang="fr-FR" smtClean="0"/>
              <a:t>‹N°›</a:t>
            </a:fld>
            <a:endParaRPr lang="fr-FR"/>
          </a:p>
        </p:txBody>
      </p:sp>
    </p:spTree>
    <p:extLst>
      <p:ext uri="{BB962C8B-B14F-4D97-AF65-F5344CB8AC3E}">
        <p14:creationId xmlns:p14="http://schemas.microsoft.com/office/powerpoint/2010/main" val="359110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57E1B4-8C96-974C-8B0E-EA1D899219E4}" type="datetimeFigureOut">
              <a:rPr lang="fr-FR" smtClean="0"/>
              <a:t>23/05/2017</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1DD479D-5CA1-194C-92F0-34E18D87B18D}" type="slidenum">
              <a:rPr lang="fr-FR" smtClean="0"/>
              <a:t>‹N°›</a:t>
            </a:fld>
            <a:endParaRPr lang="fr-FR"/>
          </a:p>
        </p:txBody>
      </p:sp>
    </p:spTree>
    <p:extLst>
      <p:ext uri="{BB962C8B-B14F-4D97-AF65-F5344CB8AC3E}">
        <p14:creationId xmlns:p14="http://schemas.microsoft.com/office/powerpoint/2010/main" val="26862981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3738563"/>
            <a:ext cx="9072563" cy="531812"/>
          </a:xfrm>
        </p:spPr>
        <p:txBody>
          <a:bodyPr/>
          <a:lstStyle/>
          <a:p>
            <a:endParaRPr lang="fr-FR"/>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 y="1"/>
            <a:ext cx="12112625" cy="6857999"/>
          </a:xfrm>
          <a:prstGeom prst="rect">
            <a:avLst/>
          </a:prstGeom>
        </p:spPr>
      </p:pic>
      <p:sp>
        <p:nvSpPr>
          <p:cNvPr id="6" name="ZoneTexte 5"/>
          <p:cNvSpPr txBox="1"/>
          <p:nvPr/>
        </p:nvSpPr>
        <p:spPr>
          <a:xfrm>
            <a:off x="523875" y="4421188"/>
            <a:ext cx="11017250" cy="646331"/>
          </a:xfrm>
          <a:prstGeom prst="rect">
            <a:avLst/>
          </a:prstGeom>
          <a:noFill/>
        </p:spPr>
        <p:txBody>
          <a:bodyPr wrap="square" rtlCol="0">
            <a:spAutoFit/>
          </a:bodyPr>
          <a:lstStyle/>
          <a:p>
            <a:pPr algn="just"/>
            <a:r>
              <a:rPr lang="fr-FR" dirty="0"/>
              <a:t>              </a:t>
            </a:r>
            <a:r>
              <a:rPr lang="fr-FR" sz="3600" dirty="0"/>
              <a:t> </a:t>
            </a:r>
          </a:p>
        </p:txBody>
      </p:sp>
      <p:sp>
        <p:nvSpPr>
          <p:cNvPr id="8" name="ZoneTexte 7"/>
          <p:cNvSpPr txBox="1"/>
          <p:nvPr/>
        </p:nvSpPr>
        <p:spPr>
          <a:xfrm>
            <a:off x="2940148" y="6144399"/>
            <a:ext cx="6639950" cy="646331"/>
          </a:xfrm>
          <a:prstGeom prst="rect">
            <a:avLst/>
          </a:prstGeom>
          <a:noFill/>
        </p:spPr>
        <p:txBody>
          <a:bodyPr wrap="square" rtlCol="0">
            <a:spAutoFit/>
          </a:bodyPr>
          <a:lstStyle/>
          <a:p>
            <a:pPr algn="ctr"/>
            <a:r>
              <a:rPr lang="fr-FR" sz="1200" dirty="0"/>
              <a:t>Master 2 Sciences de l'éducation </a:t>
            </a:r>
          </a:p>
          <a:p>
            <a:pPr algn="ctr"/>
            <a:r>
              <a:rPr lang="fr-FR" sz="1200" dirty="0"/>
              <a:t>Insertion et Intervention Sociale sur les territoires</a:t>
            </a:r>
          </a:p>
          <a:p>
            <a:pPr algn="ctr"/>
            <a:r>
              <a:rPr lang="fr-FR" sz="1200" dirty="0"/>
              <a:t> Lucile </a:t>
            </a:r>
            <a:r>
              <a:rPr lang="fr-FR" sz="1200" dirty="0" err="1"/>
              <a:t>Daugabel</a:t>
            </a:r>
            <a:r>
              <a:rPr lang="fr-FR" sz="1200" dirty="0"/>
              <a:t>, Carline </a:t>
            </a:r>
            <a:r>
              <a:rPr lang="fr-FR" sz="1200" dirty="0" err="1"/>
              <a:t>Lodin</a:t>
            </a:r>
            <a:r>
              <a:rPr lang="fr-FR" sz="1200" dirty="0"/>
              <a:t>, Samuel Laguerre, Laetitia Calvi et Pascale </a:t>
            </a:r>
            <a:r>
              <a:rPr lang="fr-FR" sz="1200" dirty="0" err="1"/>
              <a:t>Sadok</a:t>
            </a:r>
            <a:endParaRPr lang="fr-FR" sz="1200" dirty="0"/>
          </a:p>
        </p:txBody>
      </p:sp>
      <p:sp>
        <p:nvSpPr>
          <p:cNvPr id="2" name="ZoneTexte 1"/>
          <p:cNvSpPr txBox="1"/>
          <p:nvPr/>
        </p:nvSpPr>
        <p:spPr>
          <a:xfrm>
            <a:off x="213077" y="5579310"/>
            <a:ext cx="11413067" cy="461665"/>
          </a:xfrm>
          <a:prstGeom prst="rect">
            <a:avLst/>
          </a:prstGeom>
          <a:noFill/>
        </p:spPr>
        <p:txBody>
          <a:bodyPr wrap="square" rtlCol="0">
            <a:spAutoFit/>
          </a:bodyPr>
          <a:lstStyle/>
          <a:p>
            <a:pPr algn="ctr"/>
            <a:r>
              <a:rPr lang="fr-FR" sz="2400" b="1" dirty="0"/>
              <a:t>UN PROJET INTERGENERATIONNEL ET INNOVANT</a:t>
            </a:r>
          </a:p>
        </p:txBody>
      </p:sp>
      <p:pic>
        <p:nvPicPr>
          <p:cNvPr id="5" name="Image 4"/>
          <p:cNvPicPr>
            <a:picLocks noChangeAspect="1"/>
          </p:cNvPicPr>
          <p:nvPr/>
        </p:nvPicPr>
        <p:blipFill>
          <a:blip r:embed="rId3"/>
          <a:stretch>
            <a:fillRect/>
          </a:stretch>
        </p:blipFill>
        <p:spPr>
          <a:xfrm>
            <a:off x="213077" y="64911"/>
            <a:ext cx="1390008" cy="883997"/>
          </a:xfrm>
          <a:prstGeom prst="rect">
            <a:avLst/>
          </a:prstGeom>
        </p:spPr>
      </p:pic>
      <p:pic>
        <p:nvPicPr>
          <p:cNvPr id="7" name="Image 6"/>
          <p:cNvPicPr>
            <a:picLocks noChangeAspect="1"/>
          </p:cNvPicPr>
          <p:nvPr/>
        </p:nvPicPr>
        <p:blipFill>
          <a:blip r:embed="rId4"/>
          <a:stretch>
            <a:fillRect/>
          </a:stretch>
        </p:blipFill>
        <p:spPr>
          <a:xfrm>
            <a:off x="1747960" y="168551"/>
            <a:ext cx="1347333" cy="676715"/>
          </a:xfrm>
          <a:prstGeom prst="rect">
            <a:avLst/>
          </a:prstGeom>
        </p:spPr>
      </p:pic>
    </p:spTree>
    <p:extLst>
      <p:ext uri="{BB962C8B-B14F-4D97-AF65-F5344CB8AC3E}">
        <p14:creationId xmlns:p14="http://schemas.microsoft.com/office/powerpoint/2010/main" val="427435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PROBLEMATIQUE</a:t>
            </a:r>
          </a:p>
        </p:txBody>
      </p:sp>
      <p:sp>
        <p:nvSpPr>
          <p:cNvPr id="3" name="Espace réservé du contenu 2"/>
          <p:cNvSpPr>
            <a:spLocks noGrp="1"/>
          </p:cNvSpPr>
          <p:nvPr>
            <p:ph idx="1"/>
          </p:nvPr>
        </p:nvSpPr>
        <p:spPr>
          <a:xfrm>
            <a:off x="1772529" y="1392702"/>
            <a:ext cx="9732083" cy="5022166"/>
          </a:xfrm>
        </p:spPr>
        <p:txBody>
          <a:bodyPr>
            <a:normAutofit/>
          </a:bodyPr>
          <a:lstStyle/>
          <a:p>
            <a:r>
              <a:rPr lang="fr-FR" b="1" i="1" dirty="0">
                <a:solidFill>
                  <a:srgbClr val="00B050"/>
                </a:solidFill>
              </a:rPr>
              <a:t>Comment lier l’utile à l’agréable afin de sensibiliser la population Porto-Vecchiaise ainsi que les touristes au système Eco-plage? </a:t>
            </a:r>
          </a:p>
          <a:p>
            <a:endParaRPr lang="fr-FR" i="1" dirty="0">
              <a:solidFill>
                <a:srgbClr val="00B050"/>
              </a:solidFill>
            </a:endParaRPr>
          </a:p>
          <a:p>
            <a:r>
              <a:rPr lang="fr-FR" i="1" dirty="0">
                <a:solidFill>
                  <a:schemeClr val="tx1"/>
                </a:solidFill>
              </a:rPr>
              <a:t>Quels ODD?</a:t>
            </a:r>
          </a:p>
          <a:p>
            <a:pPr marL="0" indent="0">
              <a:buNone/>
            </a:pPr>
            <a:r>
              <a:rPr lang="fr-FR" b="1" i="1" u="sng" dirty="0">
                <a:solidFill>
                  <a:schemeClr val="tx1"/>
                </a:solidFill>
              </a:rPr>
              <a:t>Objectif  1 </a:t>
            </a:r>
            <a:r>
              <a:rPr lang="fr-FR" i="1" dirty="0">
                <a:solidFill>
                  <a:schemeClr val="tx1"/>
                </a:solidFill>
              </a:rPr>
              <a:t>: </a:t>
            </a:r>
            <a:r>
              <a:rPr lang="fr-FR" b="1" i="1" dirty="0">
                <a:solidFill>
                  <a:schemeClr val="tx1"/>
                </a:solidFill>
              </a:rPr>
              <a:t>Accès à la santé </a:t>
            </a:r>
            <a:r>
              <a:rPr lang="fr-FR" i="1" dirty="0">
                <a:solidFill>
                  <a:schemeClr val="tx1"/>
                </a:solidFill>
              </a:rPr>
              <a:t>: donner aux individus les moyens de mener une vie saine et promouvoir le bien-être de tous à tous les âges.</a:t>
            </a:r>
          </a:p>
          <a:p>
            <a:pPr marL="0" indent="0">
              <a:buNone/>
            </a:pPr>
            <a:r>
              <a:rPr lang="fr-FR" b="1" i="1" u="sng" dirty="0">
                <a:solidFill>
                  <a:schemeClr val="tx1"/>
                </a:solidFill>
              </a:rPr>
              <a:t>Objectif 13 </a:t>
            </a:r>
            <a:r>
              <a:rPr lang="fr-FR" b="1" i="1" dirty="0">
                <a:solidFill>
                  <a:schemeClr val="tx1"/>
                </a:solidFill>
              </a:rPr>
              <a:t>Lutte contre le changement climatique </a:t>
            </a:r>
            <a:r>
              <a:rPr lang="fr-FR" i="1" dirty="0">
                <a:solidFill>
                  <a:schemeClr val="tx1"/>
                </a:solidFill>
              </a:rPr>
              <a:t>: prendre des mesures d’urgence pour lutter contre les changements climatiques et leurs répercussions.</a:t>
            </a:r>
          </a:p>
          <a:p>
            <a:pPr marL="0" indent="0">
              <a:buNone/>
            </a:pPr>
            <a:r>
              <a:rPr lang="fr-FR" b="1" i="1" u="sng" dirty="0">
                <a:solidFill>
                  <a:schemeClr val="tx1"/>
                </a:solidFill>
              </a:rPr>
              <a:t>Objectif 14 </a:t>
            </a:r>
            <a:r>
              <a:rPr lang="fr-FR" i="1" dirty="0">
                <a:solidFill>
                  <a:schemeClr val="tx1"/>
                </a:solidFill>
              </a:rPr>
              <a:t>: conserver et exploiter de manière durable les océans, les mers et les ressources marines aux fins du développement durable.</a:t>
            </a:r>
          </a:p>
          <a:p>
            <a:pPr marL="0" indent="0">
              <a:buNone/>
            </a:pPr>
            <a:r>
              <a:rPr lang="fr-FR" b="1" i="1" u="sng" dirty="0">
                <a:solidFill>
                  <a:schemeClr val="tx1"/>
                </a:solidFill>
              </a:rPr>
              <a:t>Objectif 15 </a:t>
            </a:r>
            <a:r>
              <a:rPr lang="fr-FR" b="1" i="1" dirty="0">
                <a:solidFill>
                  <a:schemeClr val="tx1"/>
                </a:solidFill>
              </a:rPr>
              <a:t>Protection de la faune et de la flore terrestres </a:t>
            </a:r>
            <a:r>
              <a:rPr lang="fr-FR" i="1" dirty="0">
                <a:solidFill>
                  <a:schemeClr val="tx1"/>
                </a:solidFill>
              </a:rPr>
              <a:t>: préserver et restaurer les écosystèmes terrestres, en veillant à les exploiter de façon durable, gérer durablement les forêts, lutter contre la désertification, enrayer et inverser le processus de dégradation des terres et mettre fin à l’appauvrissement de la biodiversité.</a:t>
            </a:r>
          </a:p>
          <a:p>
            <a:pPr marL="0" indent="0">
              <a:buNone/>
            </a:pPr>
            <a:endParaRPr lang="fr-FR" i="1" dirty="0">
              <a:solidFill>
                <a:schemeClr val="tx1"/>
              </a:solidFill>
            </a:endParaRPr>
          </a:p>
          <a:p>
            <a:pPr marL="0" indent="0">
              <a:buNone/>
            </a:pPr>
            <a:endParaRPr lang="fr-FR" i="1" dirty="0">
              <a:solidFill>
                <a:schemeClr val="tx1"/>
              </a:solidFill>
            </a:endParaRPr>
          </a:p>
        </p:txBody>
      </p:sp>
    </p:spTree>
    <p:extLst>
      <p:ext uri="{BB962C8B-B14F-4D97-AF65-F5344CB8AC3E}">
        <p14:creationId xmlns:p14="http://schemas.microsoft.com/office/powerpoint/2010/main" val="228514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OBJECTIFS DU PROJET</a:t>
            </a:r>
          </a:p>
        </p:txBody>
      </p:sp>
      <p:sp>
        <p:nvSpPr>
          <p:cNvPr id="3" name="Espace réservé du contenu 2"/>
          <p:cNvSpPr>
            <a:spLocks noGrp="1"/>
          </p:cNvSpPr>
          <p:nvPr>
            <p:ph idx="1"/>
          </p:nvPr>
        </p:nvSpPr>
        <p:spPr>
          <a:xfrm>
            <a:off x="1659988" y="1350498"/>
            <a:ext cx="9844624" cy="5148776"/>
          </a:xfrm>
        </p:spPr>
        <p:txBody>
          <a:bodyPr>
            <a:normAutofit/>
          </a:bodyPr>
          <a:lstStyle/>
          <a:p>
            <a:pPr marL="0" indent="0">
              <a:buNone/>
            </a:pPr>
            <a:r>
              <a:rPr lang="fr-FR" b="1" u="sng" dirty="0"/>
              <a:t>Objectifs généraux </a:t>
            </a:r>
            <a:r>
              <a:rPr lang="fr-FR" dirty="0"/>
              <a:t>: </a:t>
            </a:r>
          </a:p>
          <a:p>
            <a:pPr>
              <a:lnSpc>
                <a:spcPct val="107000"/>
              </a:lnSpc>
              <a:spcAft>
                <a:spcPts val="800"/>
              </a:spcAft>
            </a:pPr>
            <a:r>
              <a:rPr lang="fr-FR" dirty="0">
                <a:latin typeface="Tw Cen MT" panose="020B0602020104020603" pitchFamily="34" charset="0"/>
                <a:ea typeface="Times New Roman" panose="02020603050405020304" pitchFamily="18" charset="0"/>
                <a:cs typeface="Times New Roman" panose="02020603050405020304" pitchFamily="18" charset="0"/>
              </a:rPr>
              <a:t>Sensibiliser les habitants sur la question environnementale et sut la collecte des déchets  </a:t>
            </a:r>
          </a:p>
          <a:p>
            <a:pPr>
              <a:lnSpc>
                <a:spcPct val="107000"/>
              </a:lnSpc>
              <a:spcAft>
                <a:spcPts val="800"/>
              </a:spcAft>
            </a:pPr>
            <a:r>
              <a:rPr lang="fr-FR" dirty="0">
                <a:latin typeface="Tw Cen MT" panose="020B0602020104020603" pitchFamily="34" charset="0"/>
                <a:ea typeface="Times New Roman" panose="02020603050405020304" pitchFamily="18" charset="0"/>
                <a:cs typeface="Times New Roman" panose="02020603050405020304" pitchFamily="18" charset="0"/>
              </a:rPr>
              <a:t>Favoriser le lien social et l’entraide entre habitants, jeunes, partenaires locaux</a:t>
            </a:r>
          </a:p>
          <a:p>
            <a:pPr>
              <a:lnSpc>
                <a:spcPct val="107000"/>
              </a:lnSpc>
              <a:spcAft>
                <a:spcPts val="800"/>
              </a:spcAft>
            </a:pPr>
            <a:r>
              <a:rPr lang="fr-FR" dirty="0">
                <a:latin typeface="Tw Cen MT" panose="020B0602020104020603" pitchFamily="34" charset="0"/>
                <a:ea typeface="Times New Roman" panose="02020603050405020304" pitchFamily="18" charset="0"/>
                <a:cs typeface="Times New Roman" panose="02020603050405020304" pitchFamily="18" charset="0"/>
              </a:rPr>
              <a:t>Valoriser l’histoire et le patrimoine Corse </a:t>
            </a:r>
          </a:p>
          <a:p>
            <a:pPr>
              <a:lnSpc>
                <a:spcPct val="107000"/>
              </a:lnSpc>
              <a:spcAft>
                <a:spcPts val="800"/>
              </a:spcAft>
            </a:pPr>
            <a:r>
              <a:rPr lang="fr-FR" dirty="0">
                <a:latin typeface="Tw Cen MT" panose="020B0602020104020603" pitchFamily="34" charset="0"/>
                <a:ea typeface="Times New Roman" panose="02020603050405020304" pitchFamily="18" charset="0"/>
                <a:cs typeface="Times New Roman" panose="02020603050405020304" pitchFamily="18" charset="0"/>
              </a:rPr>
              <a:t>Développer un système de coopération et de collaboration au sein du projet</a:t>
            </a:r>
          </a:p>
          <a:p>
            <a:pPr marL="0" indent="0">
              <a:buNone/>
            </a:pPr>
            <a:endParaRPr lang="fr-FR" dirty="0"/>
          </a:p>
          <a:p>
            <a:pPr marL="0" indent="0">
              <a:buNone/>
            </a:pPr>
            <a:r>
              <a:rPr lang="fr-FR" b="1" u="sng" dirty="0"/>
              <a:t>Objectifs opérationnels </a:t>
            </a:r>
            <a:r>
              <a:rPr lang="fr-FR" dirty="0"/>
              <a:t>: </a:t>
            </a:r>
          </a:p>
          <a:p>
            <a:r>
              <a:rPr lang="fr-FR" dirty="0"/>
              <a:t>Créer une dynamique sur le territoire</a:t>
            </a:r>
          </a:p>
          <a:p>
            <a:r>
              <a:rPr lang="fr-FR" dirty="0"/>
              <a:t>Ramasser les déchets sur les plages</a:t>
            </a:r>
          </a:p>
          <a:p>
            <a:r>
              <a:rPr lang="fr-FR" dirty="0"/>
              <a:t>Créer un espace de rencontre et l’esprit de faire ensemble</a:t>
            </a:r>
          </a:p>
          <a:p>
            <a:endParaRPr lang="fr-FR" dirty="0"/>
          </a:p>
        </p:txBody>
      </p:sp>
    </p:spTree>
    <p:extLst>
      <p:ext uri="{BB962C8B-B14F-4D97-AF65-F5344CB8AC3E}">
        <p14:creationId xmlns:p14="http://schemas.microsoft.com/office/powerpoint/2010/main" val="17471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conduite du projet </a:t>
            </a:r>
          </a:p>
        </p:txBody>
      </p:sp>
      <p:pic>
        <p:nvPicPr>
          <p:cNvPr id="4" name="Espace réservé du contenu 3"/>
          <p:cNvPicPr>
            <a:picLocks noGrp="1" noChangeAspect="1"/>
          </p:cNvPicPr>
          <p:nvPr>
            <p:ph idx="1"/>
          </p:nvPr>
        </p:nvPicPr>
        <p:blipFill>
          <a:blip r:embed="rId2"/>
          <a:stretch>
            <a:fillRect/>
          </a:stretch>
        </p:blipFill>
        <p:spPr>
          <a:xfrm>
            <a:off x="3464596" y="624110"/>
            <a:ext cx="7168343" cy="6662955"/>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2135462" y="3678588"/>
            <a:ext cx="1786597" cy="830997"/>
          </a:xfrm>
          <a:prstGeom prst="rect">
            <a:avLst/>
          </a:prstGeom>
          <a:noFill/>
        </p:spPr>
        <p:txBody>
          <a:bodyPr wrap="square" rtlCol="0">
            <a:spAutoFit/>
          </a:bodyPr>
          <a:lstStyle/>
          <a:p>
            <a:r>
              <a:rPr lang="fr-FR" sz="2400" b="1" dirty="0">
                <a:solidFill>
                  <a:srgbClr val="C00000"/>
                </a:solidFill>
              </a:rPr>
              <a:t>Aspects du projet</a:t>
            </a:r>
          </a:p>
        </p:txBody>
      </p:sp>
    </p:spTree>
    <p:extLst>
      <p:ext uri="{BB962C8B-B14F-4D97-AF65-F5344CB8AC3E}">
        <p14:creationId xmlns:p14="http://schemas.microsoft.com/office/powerpoint/2010/main" val="403932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METHODOLOGIE</a:t>
            </a:r>
          </a:p>
        </p:txBody>
      </p:sp>
      <p:sp>
        <p:nvSpPr>
          <p:cNvPr id="3" name="Espace réservé du contenu 2"/>
          <p:cNvSpPr>
            <a:spLocks noGrp="1"/>
          </p:cNvSpPr>
          <p:nvPr>
            <p:ph idx="1"/>
          </p:nvPr>
        </p:nvSpPr>
        <p:spPr>
          <a:xfrm>
            <a:off x="1561514" y="1491175"/>
            <a:ext cx="9943098" cy="4797083"/>
          </a:xfrm>
        </p:spPr>
        <p:txBody>
          <a:bodyPr/>
          <a:lstStyle/>
          <a:p>
            <a:r>
              <a:rPr lang="fr-FR" dirty="0"/>
              <a:t>Les étapes mises en œuvre: </a:t>
            </a:r>
          </a:p>
          <a:p>
            <a:pPr marL="0" indent="0">
              <a:buNone/>
            </a:pPr>
            <a:endParaRPr lang="fr-FR" dirty="0"/>
          </a:p>
          <a:p>
            <a:pPr>
              <a:buFont typeface="Wingdings" panose="05000000000000000000" pitchFamily="2" charset="2"/>
              <a:buChar char="§"/>
            </a:pPr>
            <a:r>
              <a:rPr lang="fr-FR" dirty="0"/>
              <a:t>L	a communication</a:t>
            </a:r>
          </a:p>
          <a:p>
            <a:pPr>
              <a:buFont typeface="Wingdings" panose="05000000000000000000" pitchFamily="2" charset="2"/>
              <a:buChar char="§"/>
            </a:pPr>
            <a:r>
              <a:rPr lang="fr-FR" dirty="0"/>
              <a:t>La réunion autour d’une table ronde</a:t>
            </a:r>
          </a:p>
          <a:p>
            <a:pPr>
              <a:buFont typeface="Wingdings" panose="05000000000000000000" pitchFamily="2" charset="2"/>
              <a:buChar char="§"/>
            </a:pPr>
            <a:r>
              <a:rPr lang="fr-FR" dirty="0"/>
              <a:t>Les partenaires (externes/internes)</a:t>
            </a:r>
          </a:p>
          <a:p>
            <a:pPr>
              <a:buFont typeface="Wingdings" panose="05000000000000000000" pitchFamily="2" charset="2"/>
              <a:buChar char="§"/>
            </a:pPr>
            <a:r>
              <a:rPr lang="fr-FR" dirty="0"/>
              <a:t>La mise en réseau des acteurs participants à l’opération</a:t>
            </a:r>
          </a:p>
          <a:p>
            <a:pPr>
              <a:buFont typeface="Wingdings" panose="05000000000000000000" pitchFamily="2" charset="2"/>
              <a:buChar char="§"/>
            </a:pPr>
            <a:r>
              <a:rPr lang="fr-FR" dirty="0"/>
              <a:t>Le tri des déchets…</a:t>
            </a:r>
          </a:p>
          <a:p>
            <a:pPr marL="0" indent="0">
              <a:buNone/>
            </a:pPr>
            <a:endParaRPr lang="fr-FR" dirty="0"/>
          </a:p>
          <a:p>
            <a:pPr>
              <a:buFont typeface="Wingdings" panose="05000000000000000000" pitchFamily="2" charset="2"/>
              <a:buChar char="§"/>
            </a:pPr>
            <a:endParaRPr lang="fr-FR" dirty="0"/>
          </a:p>
        </p:txBody>
      </p:sp>
    </p:spTree>
    <p:extLst>
      <p:ext uri="{BB962C8B-B14F-4D97-AF65-F5344CB8AC3E}">
        <p14:creationId xmlns:p14="http://schemas.microsoft.com/office/powerpoint/2010/main" val="4465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EVALUATION </a:t>
            </a:r>
          </a:p>
        </p:txBody>
      </p:sp>
      <p:sp>
        <p:nvSpPr>
          <p:cNvPr id="3" name="Espace réservé du contenu 2"/>
          <p:cNvSpPr>
            <a:spLocks noGrp="1"/>
          </p:cNvSpPr>
          <p:nvPr>
            <p:ph idx="1"/>
          </p:nvPr>
        </p:nvSpPr>
        <p:spPr>
          <a:xfrm>
            <a:off x="2264898" y="2133600"/>
            <a:ext cx="9239714" cy="3777622"/>
          </a:xfrm>
        </p:spPr>
        <p:txBody>
          <a:bodyPr/>
          <a:lstStyle/>
          <a:p>
            <a:pPr marL="0" indent="0">
              <a:buNone/>
            </a:pPr>
            <a:r>
              <a:rPr lang="fr-FR" sz="2000" b="1" dirty="0"/>
              <a:t>Comment allons-nous procéder pour évaluer le projet?</a:t>
            </a:r>
          </a:p>
          <a:p>
            <a:r>
              <a:rPr lang="fr-FR" dirty="0"/>
              <a:t>Élaboration d’un questionnaire</a:t>
            </a:r>
          </a:p>
          <a:p>
            <a:r>
              <a:rPr lang="fr-FR" dirty="0"/>
              <a:t>Grille de satisfaction </a:t>
            </a:r>
          </a:p>
          <a:p>
            <a:r>
              <a:rPr lang="fr-FR" dirty="0"/>
              <a:t>Temps d’échange après les différentes actions menées</a:t>
            </a:r>
          </a:p>
          <a:p>
            <a:r>
              <a:rPr lang="fr-FR" dirty="0"/>
              <a:t>Rencontres et discussions informelles</a:t>
            </a:r>
          </a:p>
          <a:p>
            <a:r>
              <a:rPr lang="fr-FR" dirty="0"/>
              <a:t>Réseaux sociaux</a:t>
            </a:r>
          </a:p>
          <a:p>
            <a:pPr marL="0" indent="0">
              <a:buNone/>
            </a:pPr>
            <a:endParaRPr lang="fr-FR" dirty="0"/>
          </a:p>
          <a:p>
            <a:endParaRPr lang="fr-FR" dirty="0"/>
          </a:p>
        </p:txBody>
      </p:sp>
    </p:spTree>
    <p:extLst>
      <p:ext uri="{BB962C8B-B14F-4D97-AF65-F5344CB8AC3E}">
        <p14:creationId xmlns:p14="http://schemas.microsoft.com/office/powerpoint/2010/main" val="41047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656050"/>
          </a:xfrm>
        </p:spPr>
        <p:txBody>
          <a:bodyPr/>
          <a:lstStyle/>
          <a:p>
            <a:pPr algn="ctr"/>
            <a:r>
              <a:rPr lang="fr-FR" b="1" dirty="0"/>
              <a:t>Valorisation des actions </a:t>
            </a:r>
          </a:p>
        </p:txBody>
      </p:sp>
      <p:sp>
        <p:nvSpPr>
          <p:cNvPr id="3" name="Espace réservé du contenu 2"/>
          <p:cNvSpPr>
            <a:spLocks noGrp="1"/>
          </p:cNvSpPr>
          <p:nvPr>
            <p:ph idx="1"/>
          </p:nvPr>
        </p:nvSpPr>
        <p:spPr>
          <a:xfrm>
            <a:off x="2589212" y="1420837"/>
            <a:ext cx="8915400" cy="5078437"/>
          </a:xfrm>
        </p:spPr>
        <p:txBody>
          <a:bodyPr>
            <a:normAutofit/>
          </a:bodyPr>
          <a:lstStyle/>
          <a:p>
            <a:pPr marL="0" indent="0">
              <a:buNone/>
            </a:pPr>
            <a:r>
              <a:rPr lang="fr-FR" b="1" u="sng" dirty="0"/>
              <a:t>Plan de communication</a:t>
            </a:r>
            <a:endParaRPr lang="fr-FR" dirty="0"/>
          </a:p>
          <a:p>
            <a:r>
              <a:rPr lang="fr-FR" b="1" u="sng" dirty="0"/>
              <a:t>Communication Interne </a:t>
            </a:r>
            <a:endParaRPr lang="fr-FR" dirty="0"/>
          </a:p>
          <a:p>
            <a:pPr marL="0" lvl="0" indent="0">
              <a:buNone/>
            </a:pPr>
            <a:r>
              <a:rPr lang="fr-FR" dirty="0"/>
              <a:t>La communication interne vise la systématisation et la structuration de l'information pertinente liée au projet afin d'assurer une gestion efficace. </a:t>
            </a:r>
          </a:p>
          <a:p>
            <a:pPr lvl="0">
              <a:buFont typeface="Wingdings" panose="05000000000000000000" pitchFamily="2" charset="2"/>
              <a:buChar char="§"/>
            </a:pPr>
            <a:r>
              <a:rPr lang="fr-FR" dirty="0"/>
              <a:t>Site Web du projet</a:t>
            </a:r>
          </a:p>
          <a:p>
            <a:pPr lvl="0">
              <a:buFont typeface="Wingdings" panose="05000000000000000000" pitchFamily="2" charset="2"/>
              <a:buChar char="§"/>
            </a:pPr>
            <a:r>
              <a:rPr lang="fr-FR" dirty="0"/>
              <a:t>Réunions d’informations</a:t>
            </a:r>
          </a:p>
          <a:p>
            <a:r>
              <a:rPr lang="fr-FR" b="1" u="sng" dirty="0"/>
              <a:t>Communication externe </a:t>
            </a:r>
            <a:endParaRPr lang="fr-FR" dirty="0"/>
          </a:p>
          <a:p>
            <a:pPr lvl="0">
              <a:buFont typeface="Wingdings" panose="05000000000000000000" pitchFamily="2" charset="2"/>
              <a:buChar char="§"/>
            </a:pPr>
            <a:r>
              <a:rPr lang="fr-FR" dirty="0"/>
              <a:t>Page d'accueil du projet et celle de chaque partenaire</a:t>
            </a:r>
          </a:p>
          <a:p>
            <a:pPr lvl="0">
              <a:buFont typeface="Wingdings" panose="05000000000000000000" pitchFamily="2" charset="2"/>
              <a:buChar char="§"/>
            </a:pPr>
            <a:r>
              <a:rPr lang="fr-FR" dirty="0"/>
              <a:t>Réseaux sociaux </a:t>
            </a:r>
          </a:p>
          <a:p>
            <a:pPr lvl="0">
              <a:buFont typeface="Wingdings" panose="05000000000000000000" pitchFamily="2" charset="2"/>
              <a:buChar char="§"/>
            </a:pPr>
            <a:r>
              <a:rPr lang="fr-FR" dirty="0"/>
              <a:t>Communiqués de presse, radio Locale </a:t>
            </a:r>
          </a:p>
          <a:p>
            <a:pPr lvl="0">
              <a:buFont typeface="Wingdings" panose="05000000000000000000" pitchFamily="2" charset="2"/>
              <a:buChar char="§"/>
            </a:pPr>
            <a:r>
              <a:rPr lang="fr-FR" dirty="0"/>
              <a:t>Réunions et les ateliers de travail </a:t>
            </a:r>
          </a:p>
          <a:p>
            <a:pPr lvl="0">
              <a:buFont typeface="Wingdings" panose="05000000000000000000" pitchFamily="2" charset="2"/>
              <a:buChar char="§"/>
            </a:pPr>
            <a:r>
              <a:rPr lang="fr-FR" dirty="0"/>
              <a:t>Lettres d'information sur le site du projet</a:t>
            </a:r>
          </a:p>
          <a:p>
            <a:pPr lvl="0">
              <a:buFont typeface="Wingdings" panose="05000000000000000000" pitchFamily="2" charset="2"/>
              <a:buChar char="§"/>
            </a:pPr>
            <a:endParaRPr lang="fr-FR" dirty="0"/>
          </a:p>
          <a:p>
            <a:endParaRPr lang="fr-FR" dirty="0"/>
          </a:p>
        </p:txBody>
      </p:sp>
    </p:spTree>
    <p:extLst>
      <p:ext uri="{BB962C8B-B14F-4D97-AF65-F5344CB8AC3E}">
        <p14:creationId xmlns:p14="http://schemas.microsoft.com/office/powerpoint/2010/main" val="81976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7785" y="792922"/>
            <a:ext cx="2912014" cy="515373"/>
          </a:xfrm>
        </p:spPr>
        <p:txBody>
          <a:bodyPr>
            <a:normAutofit/>
          </a:bodyPr>
          <a:lstStyle/>
          <a:p>
            <a:r>
              <a:rPr lang="fr-FR" sz="1800" b="1" dirty="0"/>
              <a:t>Budget prévisionnel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91330967"/>
              </p:ext>
            </p:extLst>
          </p:nvPr>
        </p:nvGraphicFramePr>
        <p:xfrm>
          <a:off x="4290647" y="254560"/>
          <a:ext cx="6735664" cy="6603440"/>
        </p:xfrm>
        <a:graphic>
          <a:graphicData uri="http://schemas.openxmlformats.org/drawingml/2006/table">
            <a:tbl>
              <a:tblPr firstRow="1" firstCol="1" bandRow="1"/>
              <a:tblGrid>
                <a:gridCol w="1683916">
                  <a:extLst>
                    <a:ext uri="{9D8B030D-6E8A-4147-A177-3AD203B41FA5}">
                      <a16:colId xmlns:a16="http://schemas.microsoft.com/office/drawing/2014/main" val="3109028575"/>
                    </a:ext>
                  </a:extLst>
                </a:gridCol>
                <a:gridCol w="1683916">
                  <a:extLst>
                    <a:ext uri="{9D8B030D-6E8A-4147-A177-3AD203B41FA5}">
                      <a16:colId xmlns:a16="http://schemas.microsoft.com/office/drawing/2014/main" val="1137240955"/>
                    </a:ext>
                  </a:extLst>
                </a:gridCol>
                <a:gridCol w="1683916">
                  <a:extLst>
                    <a:ext uri="{9D8B030D-6E8A-4147-A177-3AD203B41FA5}">
                      <a16:colId xmlns:a16="http://schemas.microsoft.com/office/drawing/2014/main" val="3448450947"/>
                    </a:ext>
                  </a:extLst>
                </a:gridCol>
                <a:gridCol w="1683916">
                  <a:extLst>
                    <a:ext uri="{9D8B030D-6E8A-4147-A177-3AD203B41FA5}">
                      <a16:colId xmlns:a16="http://schemas.microsoft.com/office/drawing/2014/main" val="3546860656"/>
                    </a:ext>
                  </a:extLst>
                </a:gridCol>
              </a:tblGrid>
              <a:tr h="137719">
                <a:tc gridSpan="4">
                  <a:txBody>
                    <a:bodyPr/>
                    <a:lstStyle/>
                    <a:p>
                      <a:pPr algn="ctr">
                        <a:lnSpc>
                          <a:spcPct val="107000"/>
                        </a:lnSpc>
                        <a:spcAft>
                          <a:spcPts val="0"/>
                        </a:spcAft>
                      </a:pPr>
                      <a:r>
                        <a:rPr lang="fr-FR" sz="900" b="1" u="sng">
                          <a:effectLst/>
                          <a:latin typeface="Garamond" panose="02020404030301010803" pitchFamily="18" charset="0"/>
                          <a:ea typeface="Times New Roman" panose="02020603050405020304" pitchFamily="18" charset="0"/>
                          <a:cs typeface="Times New Roman" panose="02020603050405020304" pitchFamily="18" charset="0"/>
                        </a:rPr>
                        <a:t>Budget prévisionnel sur N+1</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93102926"/>
                  </a:ext>
                </a:extLst>
              </a:tr>
              <a:tr h="137719">
                <a:tc>
                  <a:txBody>
                    <a:bodyPr/>
                    <a:lstStyle/>
                    <a:p>
                      <a:pPr algn="just">
                        <a:lnSpc>
                          <a:spcPct val="107000"/>
                        </a:lnSpc>
                        <a:spcAft>
                          <a:spcPts val="0"/>
                        </a:spcAft>
                      </a:pPr>
                      <a:r>
                        <a:rPr lang="fr-FR" sz="900" b="1" dirty="0">
                          <a:effectLst/>
                          <a:latin typeface="Garamond" panose="02020404030301010803" pitchFamily="18" charset="0"/>
                          <a:ea typeface="Times New Roman" panose="02020603050405020304" pitchFamily="18" charset="0"/>
                          <a:cs typeface="Times New Roman" panose="02020603050405020304" pitchFamily="18" charset="0"/>
                        </a:rPr>
                        <a:t>Charges</a:t>
                      </a:r>
                      <a:endParaRPr lang="fr-FR" sz="9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Produits</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164364"/>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60. Achats</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70. Ventes</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759368"/>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422933"/>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128987"/>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019648"/>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98706"/>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99611"/>
                  </a:ext>
                </a:extLst>
              </a:tr>
              <a:tr h="202431">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61. Services extérieurs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497816"/>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272712"/>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188727"/>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364403"/>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827161"/>
                  </a:ext>
                </a:extLst>
              </a:tr>
              <a:tr h="280441">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62. Autres services extérieurs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74. Subventions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258200"/>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893899"/>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468532"/>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110079"/>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019041"/>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63. Impôts et taxes</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Subvention Europe</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sng">
                          <a:effectLst/>
                          <a:latin typeface="Garamond" panose="02020404030301010803" pitchFamily="18" charset="0"/>
                          <a:ea typeface="Times New Roman" panose="02020603050405020304" pitchFamily="18" charset="0"/>
                          <a:cs typeface="Times New Roman" panose="02020603050405020304" pitchFamily="18" charset="0"/>
                        </a:rPr>
                        <a:t>20 000</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349445"/>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068013"/>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192699"/>
                  </a:ext>
                </a:extLst>
              </a:tr>
              <a:tr h="202431">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64. Charges de personnel</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581440"/>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181870"/>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101243"/>
                  </a:ext>
                </a:extLst>
              </a:tr>
              <a:tr h="303648">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66.charges financières impôts emprunts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Subvention Etat</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sng">
                          <a:effectLst/>
                          <a:latin typeface="Garamond" panose="02020404030301010803" pitchFamily="18" charset="0"/>
                          <a:ea typeface="Times New Roman" panose="02020603050405020304" pitchFamily="18" charset="0"/>
                          <a:cs typeface="Times New Roman" panose="02020603050405020304" pitchFamily="18" charset="0"/>
                        </a:rPr>
                        <a:t>18 000</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0361176"/>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605849"/>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217751"/>
                  </a:ext>
                </a:extLst>
              </a:tr>
              <a:tr h="280441">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67.Charges exceptionnelles</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Subvention Région</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sng">
                          <a:effectLst/>
                          <a:latin typeface="Garamond" panose="02020404030301010803" pitchFamily="18" charset="0"/>
                          <a:ea typeface="Times New Roman" panose="02020603050405020304" pitchFamily="18" charset="0"/>
                          <a:cs typeface="Times New Roman" panose="02020603050405020304" pitchFamily="18" charset="0"/>
                        </a:rPr>
                        <a:t>10 000</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311074"/>
                  </a:ext>
                </a:extLst>
              </a:tr>
              <a:tr h="423164">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68. Dotations aux amortissements et dotations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Subvention Département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sng">
                          <a:effectLst/>
                          <a:latin typeface="Garamond" panose="02020404030301010803" pitchFamily="18" charset="0"/>
                          <a:ea typeface="Times New Roman" panose="02020603050405020304" pitchFamily="18" charset="0"/>
                          <a:cs typeface="Times New Roman" panose="02020603050405020304" pitchFamily="18" charset="0"/>
                        </a:rPr>
                        <a:t>50 000</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408988"/>
                  </a:ext>
                </a:extLst>
              </a:tr>
              <a:tr h="280441">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75. produits de gestion courante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622774"/>
                  </a:ext>
                </a:extLst>
              </a:tr>
              <a:tr h="280441">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Cotisation licence des adhérents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sng">
                          <a:effectLst/>
                          <a:latin typeface="Garamond" panose="02020404030301010803" pitchFamily="18" charset="0"/>
                          <a:ea typeface="Times New Roman" panose="02020603050405020304" pitchFamily="18" charset="0"/>
                          <a:cs typeface="Times New Roman" panose="02020603050405020304" pitchFamily="18" charset="0"/>
                        </a:rPr>
                        <a:t>1000</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000004"/>
                  </a:ext>
                </a:extLst>
              </a:tr>
              <a:tr h="202431">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Participation des usagers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sng">
                          <a:effectLst/>
                          <a:latin typeface="Garamond" panose="02020404030301010803" pitchFamily="18" charset="0"/>
                          <a:ea typeface="Times New Roman" panose="02020603050405020304" pitchFamily="18" charset="0"/>
                          <a:cs typeface="Times New Roman" panose="02020603050405020304" pitchFamily="18" charset="0"/>
                        </a:rPr>
                        <a:t>1000</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648328"/>
                  </a:ext>
                </a:extLst>
              </a:tr>
              <a:tr h="202431">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76. produits financiers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257414"/>
                  </a:ext>
                </a:extLst>
              </a:tr>
              <a:tr h="423164">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78. Reprise subventions non utilisées l’année précédente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none" strike="noStrike">
                          <a:effectLst/>
                          <a:latin typeface="Garamond" panose="02020404030301010803" pitchFamily="18" charset="0"/>
                          <a:ea typeface="Times New Roman" panose="02020603050405020304" pitchFamily="18" charset="0"/>
                          <a:cs typeface="Times New Roman" panose="02020603050405020304" pitchFamily="18" charset="0"/>
                        </a:rPr>
                        <a:t>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853469"/>
                  </a:ext>
                </a:extLst>
              </a:tr>
              <a:tr h="137719">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Total</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100 000 €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a:effectLst/>
                          <a:latin typeface="Garamond" panose="02020404030301010803" pitchFamily="18" charset="0"/>
                          <a:ea typeface="Times New Roman" panose="02020603050405020304" pitchFamily="18" charset="0"/>
                          <a:cs typeface="Times New Roman" panose="02020603050405020304" pitchFamily="18" charset="0"/>
                        </a:rPr>
                        <a:t>Total </a:t>
                      </a:r>
                      <a:endParaRPr lang="fr-FR" sz="90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900" b="1" u="sng" dirty="0">
                          <a:effectLst/>
                          <a:latin typeface="Garamond" panose="02020404030301010803" pitchFamily="18" charset="0"/>
                          <a:ea typeface="Times New Roman" panose="02020603050405020304" pitchFamily="18" charset="0"/>
                          <a:cs typeface="Times New Roman" panose="02020603050405020304" pitchFamily="18" charset="0"/>
                        </a:rPr>
                        <a:t>100 000 €</a:t>
                      </a:r>
                      <a:endParaRPr lang="fr-FR" sz="9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26480" marR="26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646082"/>
                  </a:ext>
                </a:extLst>
              </a:tr>
            </a:tbl>
          </a:graphicData>
        </a:graphic>
      </p:graphicFrame>
    </p:spTree>
    <p:extLst>
      <p:ext uri="{BB962C8B-B14F-4D97-AF65-F5344CB8AC3E}">
        <p14:creationId xmlns:p14="http://schemas.microsoft.com/office/powerpoint/2010/main" val="90417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6000" dirty="0"/>
              <a:t>Merci pour votre attention </a:t>
            </a:r>
          </a:p>
        </p:txBody>
      </p:sp>
    </p:spTree>
    <p:extLst>
      <p:ext uri="{BB962C8B-B14F-4D97-AF65-F5344CB8AC3E}">
        <p14:creationId xmlns:p14="http://schemas.microsoft.com/office/powerpoint/2010/main" val="71856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346561"/>
          </a:xfrm>
        </p:spPr>
        <p:txBody>
          <a:bodyPr>
            <a:normAutofit fontScale="90000"/>
          </a:bodyPr>
          <a:lstStyle/>
          <a:p>
            <a:pPr algn="ctr"/>
            <a:r>
              <a:rPr lang="fr-FR" b="1" dirty="0"/>
              <a:t>Plan </a:t>
            </a:r>
          </a:p>
        </p:txBody>
      </p:sp>
      <p:sp>
        <p:nvSpPr>
          <p:cNvPr id="3" name="Espace réservé du contenu 2"/>
          <p:cNvSpPr>
            <a:spLocks noGrp="1"/>
          </p:cNvSpPr>
          <p:nvPr>
            <p:ph idx="1"/>
          </p:nvPr>
        </p:nvSpPr>
        <p:spPr>
          <a:xfrm>
            <a:off x="2592925" y="1695158"/>
            <a:ext cx="8915400" cy="5162842"/>
          </a:xfrm>
        </p:spPr>
        <p:txBody>
          <a:bodyPr>
            <a:normAutofit fontScale="92500" lnSpcReduction="10000"/>
          </a:bodyPr>
          <a:lstStyle/>
          <a:p>
            <a:pPr algn="just">
              <a:buFont typeface="+mj-lt"/>
              <a:buAutoNum type="arabicParenR"/>
            </a:pPr>
            <a:r>
              <a:rPr lang="fr-FR" b="1" dirty="0"/>
              <a:t>Préambule</a:t>
            </a:r>
          </a:p>
          <a:p>
            <a:pPr algn="just">
              <a:buFont typeface="+mj-lt"/>
              <a:buAutoNum type="arabicParenR"/>
            </a:pPr>
            <a:r>
              <a:rPr lang="fr-FR" b="1" dirty="0"/>
              <a:t>Présentation du projet en quelques mots  </a:t>
            </a:r>
          </a:p>
          <a:p>
            <a:pPr algn="just">
              <a:buFont typeface="+mj-lt"/>
              <a:buAutoNum type="arabicParenR"/>
            </a:pPr>
            <a:r>
              <a:rPr lang="fr-FR" b="1" dirty="0"/>
              <a:t>Illustration d’une action concrète </a:t>
            </a:r>
          </a:p>
          <a:p>
            <a:pPr algn="just">
              <a:buFont typeface="+mj-lt"/>
              <a:buAutoNum type="arabicParenR"/>
            </a:pPr>
            <a:r>
              <a:rPr lang="fr-FR" b="1" dirty="0"/>
              <a:t>Le contexte</a:t>
            </a:r>
          </a:p>
          <a:p>
            <a:pPr algn="just">
              <a:buFont typeface="+mj-lt"/>
              <a:buAutoNum type="arabicParenR"/>
            </a:pPr>
            <a:r>
              <a:rPr lang="fr-FR" b="1" dirty="0"/>
              <a:t>Le comité de pilotage </a:t>
            </a:r>
          </a:p>
          <a:p>
            <a:pPr algn="just">
              <a:buFont typeface="+mj-lt"/>
              <a:buAutoNum type="arabicParenR"/>
            </a:pPr>
            <a:r>
              <a:rPr lang="fr-FR" b="1" dirty="0"/>
              <a:t>Présentation cartographique de la Corse</a:t>
            </a:r>
          </a:p>
          <a:p>
            <a:pPr algn="just">
              <a:buFont typeface="+mj-lt"/>
              <a:buAutoNum type="arabicParenR"/>
            </a:pPr>
            <a:r>
              <a:rPr lang="fr-FR" b="1" dirty="0"/>
              <a:t>Le sens du projet</a:t>
            </a:r>
          </a:p>
          <a:p>
            <a:pPr algn="just">
              <a:buFont typeface="+mj-lt"/>
              <a:buAutoNum type="arabicParenR"/>
            </a:pPr>
            <a:r>
              <a:rPr lang="fr-FR" b="1" dirty="0"/>
              <a:t>La problématique</a:t>
            </a:r>
          </a:p>
          <a:p>
            <a:pPr algn="just">
              <a:buFont typeface="+mj-lt"/>
              <a:buAutoNum type="arabicParenR"/>
            </a:pPr>
            <a:r>
              <a:rPr lang="fr-FR" b="1" dirty="0"/>
              <a:t>Les objectifs</a:t>
            </a:r>
          </a:p>
          <a:p>
            <a:pPr algn="just">
              <a:buFont typeface="+mj-lt"/>
              <a:buAutoNum type="arabicParenR"/>
            </a:pPr>
            <a:r>
              <a:rPr lang="fr-FR" b="1" dirty="0"/>
              <a:t> la conduite du projet</a:t>
            </a:r>
          </a:p>
          <a:p>
            <a:pPr algn="just">
              <a:buFont typeface="+mj-lt"/>
              <a:buAutoNum type="arabicParenR"/>
            </a:pPr>
            <a:r>
              <a:rPr lang="fr-FR" b="1" dirty="0"/>
              <a:t>La méthodologie</a:t>
            </a:r>
          </a:p>
          <a:p>
            <a:pPr algn="just">
              <a:buFont typeface="+mj-lt"/>
              <a:buAutoNum type="arabicParenR"/>
            </a:pPr>
            <a:r>
              <a:rPr lang="fr-FR" b="1" dirty="0"/>
              <a:t>L’évaluation</a:t>
            </a:r>
          </a:p>
          <a:p>
            <a:pPr algn="just">
              <a:buFont typeface="+mj-lt"/>
              <a:buAutoNum type="arabicParenR"/>
            </a:pPr>
            <a:r>
              <a:rPr lang="fr-FR" b="1" dirty="0"/>
              <a:t>La valorisation des actions</a:t>
            </a:r>
          </a:p>
          <a:p>
            <a:pPr algn="just">
              <a:buFont typeface="+mj-lt"/>
              <a:buAutoNum type="arabicParenR"/>
            </a:pPr>
            <a:r>
              <a:rPr lang="fr-FR" b="1" dirty="0"/>
              <a:t>Le budget prévisionnel </a:t>
            </a:r>
          </a:p>
          <a:p>
            <a:pPr algn="just">
              <a:buFont typeface="+mj-lt"/>
              <a:buAutoNum type="arabicParenR"/>
            </a:pPr>
            <a:endParaRPr lang="fr-FR" b="1" dirty="0"/>
          </a:p>
          <a:p>
            <a:pPr algn="just">
              <a:buFont typeface="+mj-lt"/>
              <a:buAutoNum type="arabicParenR"/>
            </a:pPr>
            <a:endParaRPr lang="fr-FR" b="1" dirty="0"/>
          </a:p>
        </p:txBody>
      </p:sp>
    </p:spTree>
    <p:extLst>
      <p:ext uri="{BB962C8B-B14F-4D97-AF65-F5344CB8AC3E}">
        <p14:creationId xmlns:p14="http://schemas.microsoft.com/office/powerpoint/2010/main" val="338419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Préambule</a:t>
            </a:r>
          </a:p>
        </p:txBody>
      </p:sp>
      <p:sp>
        <p:nvSpPr>
          <p:cNvPr id="7" name="Espace réservé du contenu 6"/>
          <p:cNvSpPr>
            <a:spLocks noGrp="1"/>
          </p:cNvSpPr>
          <p:nvPr>
            <p:ph idx="1"/>
          </p:nvPr>
        </p:nvSpPr>
        <p:spPr/>
        <p:txBody>
          <a:bodyPr/>
          <a:lstStyle/>
          <a:p>
            <a:pPr marL="0" indent="0">
              <a:buNone/>
            </a:pPr>
            <a:r>
              <a:rPr lang="fr-FR" dirty="0"/>
              <a:t>Porté par l'association U </a:t>
            </a:r>
            <a:r>
              <a:rPr lang="fr-FR" dirty="0" err="1"/>
              <a:t>Marinu</a:t>
            </a:r>
            <a:r>
              <a:rPr lang="fr-FR" dirty="0"/>
              <a:t>, située en Haute Corse. C‘est dans un souci de mutualisation des savoirs en matière de protection de l'environnement, que la Haute Corse et la Corse du Sud ont choisi d'allier leurs volontés afin de promouvoir et de préserver ces magnifiques plages. </a:t>
            </a:r>
          </a:p>
          <a:p>
            <a:pPr marL="0" indent="0">
              <a:buNone/>
            </a:pPr>
            <a:endParaRPr lang="fr-FR" dirty="0"/>
          </a:p>
          <a:p>
            <a:pPr marL="0" indent="0">
              <a:buNone/>
            </a:pPr>
            <a:r>
              <a:rPr lang="fr-FR" dirty="0"/>
              <a:t>Le ramassage de déchet outre les multiples actions seront autant de prétextes aux rencontres et à l'éducation au développement durable.</a:t>
            </a:r>
          </a:p>
        </p:txBody>
      </p:sp>
    </p:spTree>
    <p:extLst>
      <p:ext uri="{BB962C8B-B14F-4D97-AF65-F5344CB8AC3E}">
        <p14:creationId xmlns:p14="http://schemas.microsoft.com/office/powerpoint/2010/main" val="53093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a:t>
            </a:r>
            <a:r>
              <a:rPr lang="fr-FR" b="1" dirty="0"/>
              <a:t>EN QUELQUES MOTS…</a:t>
            </a:r>
          </a:p>
        </p:txBody>
      </p:sp>
      <p:sp>
        <p:nvSpPr>
          <p:cNvPr id="3" name="Espace réservé du contenu 2"/>
          <p:cNvSpPr>
            <a:spLocks noGrp="1"/>
          </p:cNvSpPr>
          <p:nvPr>
            <p:ph idx="1"/>
          </p:nvPr>
        </p:nvSpPr>
        <p:spPr/>
        <p:txBody>
          <a:bodyPr/>
          <a:lstStyle/>
          <a:p>
            <a:r>
              <a:rPr lang="fr-FR" u="sng" dirty="0"/>
              <a:t>Constats</a:t>
            </a:r>
            <a:r>
              <a:rPr lang="fr-FR" dirty="0"/>
              <a:t>: Les déchets sur les plages ont des conséquences importantes sur l’</a:t>
            </a:r>
            <a:r>
              <a:rPr lang="fr-FR" dirty="0" err="1"/>
              <a:t>éco-système</a:t>
            </a:r>
            <a:r>
              <a:rPr lang="fr-FR" dirty="0"/>
              <a:t>:</a:t>
            </a:r>
          </a:p>
          <a:p>
            <a:pPr>
              <a:buFont typeface="Wingdings" panose="05000000000000000000" pitchFamily="2" charset="2"/>
              <a:buChar char="§"/>
            </a:pPr>
            <a:r>
              <a:rPr lang="fr-FR" dirty="0"/>
              <a:t>Modifications de l’environnement </a:t>
            </a:r>
          </a:p>
          <a:p>
            <a:pPr>
              <a:buFont typeface="Wingdings" panose="05000000000000000000" pitchFamily="2" charset="2"/>
              <a:buChar char="§"/>
            </a:pPr>
            <a:r>
              <a:rPr lang="fr-FR" dirty="0"/>
              <a:t>Emballages plastiques dans les mers, océans</a:t>
            </a:r>
          </a:p>
          <a:p>
            <a:pPr>
              <a:buFont typeface="Wingdings" panose="05000000000000000000" pitchFamily="2" charset="2"/>
              <a:buChar char="§"/>
            </a:pPr>
            <a:r>
              <a:rPr lang="fr-FR" dirty="0"/>
              <a:t>Mort de nombreux animaux</a:t>
            </a:r>
          </a:p>
          <a:p>
            <a:pPr>
              <a:buFont typeface="Wingdings" panose="05000000000000000000" pitchFamily="2" charset="2"/>
              <a:buChar char="§"/>
            </a:pPr>
            <a:endParaRPr lang="fr-FR" dirty="0"/>
          </a:p>
          <a:p>
            <a:pPr marL="0" indent="0">
              <a:buNone/>
            </a:pPr>
            <a:r>
              <a:rPr lang="fr-FR" dirty="0"/>
              <a:t>Notre projet vise à privilégier une forme de pédagogie dite «</a:t>
            </a:r>
            <a:r>
              <a:rPr lang="fr-FR" b="1" i="1" dirty="0"/>
              <a:t> sociale</a:t>
            </a:r>
            <a:r>
              <a:rPr lang="fr-FR" dirty="0"/>
              <a:t> » qui pourrait se traduire par « </a:t>
            </a:r>
            <a:r>
              <a:rPr lang="fr-FR" b="1" i="1" dirty="0"/>
              <a:t>faire ensemble</a:t>
            </a:r>
            <a:r>
              <a:rPr lang="fr-FR" dirty="0"/>
              <a:t> »</a:t>
            </a:r>
          </a:p>
          <a:p>
            <a:pPr marL="0" indent="0">
              <a:buNone/>
            </a:pPr>
            <a:endParaRPr lang="fr-FR" dirty="0"/>
          </a:p>
        </p:txBody>
      </p:sp>
    </p:spTree>
    <p:extLst>
      <p:ext uri="{BB962C8B-B14F-4D97-AF65-F5344CB8AC3E}">
        <p14:creationId xmlns:p14="http://schemas.microsoft.com/office/powerpoint/2010/main" val="314795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4799151" y="1568645"/>
            <a:ext cx="3256827" cy="1830561"/>
          </a:xfrm>
          <a:prstGeom prst="rect">
            <a:avLst/>
          </a:prstGeom>
        </p:spPr>
      </p:pic>
      <p:sp>
        <p:nvSpPr>
          <p:cNvPr id="5" name="ZoneTexte 4"/>
          <p:cNvSpPr txBox="1"/>
          <p:nvPr/>
        </p:nvSpPr>
        <p:spPr>
          <a:xfrm>
            <a:off x="5382171" y="1148322"/>
            <a:ext cx="2371340" cy="369332"/>
          </a:xfrm>
          <a:prstGeom prst="rect">
            <a:avLst/>
          </a:prstGeom>
          <a:noFill/>
        </p:spPr>
        <p:txBody>
          <a:bodyPr wrap="square" rtlCol="0">
            <a:spAutoFit/>
          </a:bodyPr>
          <a:lstStyle/>
          <a:p>
            <a:r>
              <a:rPr lang="fr-FR" b="1" dirty="0"/>
              <a:t>Déchets récoltés </a:t>
            </a:r>
          </a:p>
        </p:txBody>
      </p:sp>
      <p:pic>
        <p:nvPicPr>
          <p:cNvPr id="6" name="Image 5"/>
          <p:cNvPicPr>
            <a:picLocks noChangeAspect="1"/>
          </p:cNvPicPr>
          <p:nvPr/>
        </p:nvPicPr>
        <p:blipFill>
          <a:blip r:embed="rId3"/>
          <a:stretch>
            <a:fillRect/>
          </a:stretch>
        </p:blipFill>
        <p:spPr>
          <a:xfrm>
            <a:off x="7073554" y="5016641"/>
            <a:ext cx="4352925" cy="1047750"/>
          </a:xfrm>
          <a:prstGeom prst="rect">
            <a:avLst/>
          </a:prstGeom>
        </p:spPr>
      </p:pic>
      <p:sp>
        <p:nvSpPr>
          <p:cNvPr id="7" name="ZoneTexte 6"/>
          <p:cNvSpPr txBox="1"/>
          <p:nvPr/>
        </p:nvSpPr>
        <p:spPr>
          <a:xfrm>
            <a:off x="8504033" y="4545326"/>
            <a:ext cx="2159305" cy="369332"/>
          </a:xfrm>
          <a:prstGeom prst="rect">
            <a:avLst/>
          </a:prstGeom>
          <a:noFill/>
        </p:spPr>
        <p:txBody>
          <a:bodyPr wrap="square" rtlCol="0">
            <a:spAutoFit/>
          </a:bodyPr>
          <a:lstStyle/>
          <a:p>
            <a:r>
              <a:rPr lang="fr-FR" b="1" dirty="0"/>
              <a:t>Centre de loisirs</a:t>
            </a:r>
          </a:p>
        </p:txBody>
      </p:sp>
      <p:pic>
        <p:nvPicPr>
          <p:cNvPr id="8" name="Image 7"/>
          <p:cNvPicPr>
            <a:picLocks noChangeAspect="1"/>
          </p:cNvPicPr>
          <p:nvPr/>
        </p:nvPicPr>
        <p:blipFill>
          <a:blip r:embed="rId4"/>
          <a:stretch>
            <a:fillRect/>
          </a:stretch>
        </p:blipFill>
        <p:spPr>
          <a:xfrm>
            <a:off x="1696279" y="4914658"/>
            <a:ext cx="3102872" cy="1676400"/>
          </a:xfrm>
          <a:prstGeom prst="rect">
            <a:avLst/>
          </a:prstGeom>
        </p:spPr>
      </p:pic>
      <p:sp>
        <p:nvSpPr>
          <p:cNvPr id="9" name="ZoneTexte 8"/>
          <p:cNvSpPr txBox="1"/>
          <p:nvPr/>
        </p:nvSpPr>
        <p:spPr>
          <a:xfrm>
            <a:off x="2096841" y="4526146"/>
            <a:ext cx="2186608" cy="369332"/>
          </a:xfrm>
          <a:prstGeom prst="rect">
            <a:avLst/>
          </a:prstGeom>
          <a:noFill/>
        </p:spPr>
        <p:txBody>
          <a:bodyPr wrap="square" rtlCol="0">
            <a:spAutoFit/>
          </a:bodyPr>
          <a:lstStyle/>
          <a:p>
            <a:r>
              <a:rPr lang="fr-FR" b="1" dirty="0"/>
              <a:t>Centre de triage</a:t>
            </a:r>
          </a:p>
        </p:txBody>
      </p:sp>
      <p:cxnSp>
        <p:nvCxnSpPr>
          <p:cNvPr id="11" name="Connecteur droit avec flèche 10"/>
          <p:cNvCxnSpPr/>
          <p:nvPr/>
        </p:nvCxnSpPr>
        <p:spPr>
          <a:xfrm flipH="1">
            <a:off x="4090014" y="3399206"/>
            <a:ext cx="1020417" cy="1311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cxnSpLocks/>
          </p:cNvCxnSpPr>
          <p:nvPr/>
        </p:nvCxnSpPr>
        <p:spPr>
          <a:xfrm>
            <a:off x="7897933" y="3399206"/>
            <a:ext cx="1212199" cy="116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1866619" y="568829"/>
            <a:ext cx="3515552" cy="461665"/>
          </a:xfrm>
          <a:prstGeom prst="rect">
            <a:avLst/>
          </a:prstGeom>
          <a:noFill/>
        </p:spPr>
        <p:txBody>
          <a:bodyPr wrap="square" rtlCol="0">
            <a:spAutoFit/>
          </a:bodyPr>
          <a:lstStyle/>
          <a:p>
            <a:r>
              <a:rPr lang="fr-FR" sz="2400" b="1" u="sng" dirty="0">
                <a:solidFill>
                  <a:srgbClr val="00B050"/>
                </a:solidFill>
              </a:rPr>
              <a:t>Exemple d’une action </a:t>
            </a:r>
          </a:p>
        </p:txBody>
      </p:sp>
    </p:spTree>
    <p:extLst>
      <p:ext uri="{BB962C8B-B14F-4D97-AF65-F5344CB8AC3E}">
        <p14:creationId xmlns:p14="http://schemas.microsoft.com/office/powerpoint/2010/main" val="269759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 CONTEXTE</a:t>
            </a:r>
          </a:p>
        </p:txBody>
      </p:sp>
      <p:sp>
        <p:nvSpPr>
          <p:cNvPr id="3" name="Espace réservé du contenu 2"/>
          <p:cNvSpPr>
            <a:spLocks noGrp="1"/>
          </p:cNvSpPr>
          <p:nvPr>
            <p:ph idx="1"/>
          </p:nvPr>
        </p:nvSpPr>
        <p:spPr>
          <a:xfrm>
            <a:off x="2067951" y="1434905"/>
            <a:ext cx="9833317" cy="5092504"/>
          </a:xfrm>
        </p:spPr>
        <p:txBody>
          <a:bodyPr>
            <a:normAutofit fontScale="92500" lnSpcReduction="10000"/>
          </a:bodyPr>
          <a:lstStyle/>
          <a:p>
            <a:pPr marL="0" indent="0">
              <a:buNone/>
            </a:pPr>
            <a:r>
              <a:rPr lang="fr-FR" dirty="0"/>
              <a:t>« </a:t>
            </a:r>
            <a:r>
              <a:rPr lang="fr-FR" i="1" dirty="0"/>
              <a:t>Décharges saturées, poubelles pleines à craquer, détritus sur les plages, au bord des routes et en pleine nature : la Corse croule sous les déchets qu'elle ne parvient plus à traiter, le problème étant aggravé par l'afflux de millions de touristes en été </a:t>
            </a:r>
            <a:r>
              <a:rPr lang="fr-FR" dirty="0"/>
              <a:t>», </a:t>
            </a:r>
            <a:r>
              <a:rPr lang="fr-FR" b="1" dirty="0"/>
              <a:t>AFP 2015</a:t>
            </a:r>
          </a:p>
          <a:p>
            <a:pPr marL="0" indent="0">
              <a:buNone/>
            </a:pPr>
            <a:endParaRPr lang="fr-FR" b="1" dirty="0"/>
          </a:p>
          <a:p>
            <a:r>
              <a:rPr lang="fr-FR" dirty="0"/>
              <a:t>Deux points primordiaux dans l’élaboration du projet:</a:t>
            </a:r>
          </a:p>
          <a:p>
            <a:pPr>
              <a:buFont typeface="Wingdings" panose="05000000000000000000" pitchFamily="2" charset="2"/>
              <a:buChar char="§"/>
            </a:pPr>
            <a:r>
              <a:rPr lang="fr-FR" dirty="0"/>
              <a:t>Une absence de sensibilisation des habitants et des touristes sur la gestion des déchets</a:t>
            </a:r>
          </a:p>
          <a:p>
            <a:pPr>
              <a:buFont typeface="Wingdings" panose="05000000000000000000" pitchFamily="2" charset="2"/>
              <a:buChar char="§"/>
            </a:pPr>
            <a:r>
              <a:rPr lang="fr-FR" dirty="0"/>
              <a:t>Un manque d’implication des usagers par rapport aux questions environnementales</a:t>
            </a:r>
          </a:p>
          <a:p>
            <a:endParaRPr lang="fr-FR" b="1" dirty="0"/>
          </a:p>
          <a:p>
            <a:pPr marL="0" indent="0">
              <a:buNone/>
            </a:pPr>
            <a:endParaRPr lang="fr-FR" b="1" dirty="0"/>
          </a:p>
          <a:p>
            <a:pPr marL="0" indent="0">
              <a:buNone/>
            </a:pPr>
            <a:r>
              <a:rPr lang="fr-FR" dirty="0"/>
              <a:t>Le projet se dérouler en Corse du sud, plus précisément à Porto Vecchio (11 700 habitants), sur trois sites en particulier, car ce sont des plages populaires, très fréquentées des touristes et de ce fait, les plus touchées par les déchets.  Les plages concernées sont : </a:t>
            </a:r>
          </a:p>
          <a:p>
            <a:pPr>
              <a:buFont typeface="Wingdings" panose="05000000000000000000" pitchFamily="2" charset="2"/>
              <a:buChar char="§"/>
            </a:pPr>
            <a:r>
              <a:rPr lang="fr-FR" b="1" dirty="0" err="1"/>
              <a:t>Pinarello</a:t>
            </a:r>
            <a:r>
              <a:rPr lang="fr-FR" b="1" dirty="0"/>
              <a:t> </a:t>
            </a:r>
          </a:p>
          <a:p>
            <a:pPr>
              <a:buFont typeface="Wingdings" panose="05000000000000000000" pitchFamily="2" charset="2"/>
              <a:buChar char="§"/>
            </a:pPr>
            <a:r>
              <a:rPr lang="fr-FR" b="1" dirty="0" err="1"/>
              <a:t>Palombaggia</a:t>
            </a:r>
            <a:r>
              <a:rPr lang="fr-FR" b="1" dirty="0"/>
              <a:t>  </a:t>
            </a:r>
          </a:p>
          <a:p>
            <a:pPr>
              <a:buFont typeface="Wingdings" panose="05000000000000000000" pitchFamily="2" charset="2"/>
              <a:buChar char="§"/>
            </a:pPr>
            <a:r>
              <a:rPr lang="fr-FR" b="1" dirty="0"/>
              <a:t>Santa </a:t>
            </a:r>
            <a:r>
              <a:rPr lang="fr-FR" b="1" dirty="0" err="1"/>
              <a:t>Giulia</a:t>
            </a:r>
            <a:endParaRPr lang="fr-FR" b="1" dirty="0"/>
          </a:p>
          <a:p>
            <a:pPr marL="0" indent="0">
              <a:buNone/>
            </a:pPr>
            <a:endParaRPr lang="fr-FR" b="1" dirty="0"/>
          </a:p>
          <a:p>
            <a:pPr>
              <a:buFont typeface="Wingdings" panose="05000000000000000000" pitchFamily="2" charset="2"/>
              <a:buChar char="§"/>
            </a:pPr>
            <a:endParaRPr lang="fr-FR" b="1" dirty="0"/>
          </a:p>
          <a:p>
            <a:pPr marL="0" indent="0">
              <a:buNone/>
            </a:pPr>
            <a:endParaRPr lang="fr-FR" b="1" dirty="0"/>
          </a:p>
        </p:txBody>
      </p:sp>
    </p:spTree>
    <p:extLst>
      <p:ext uri="{BB962C8B-B14F-4D97-AF65-F5344CB8AC3E}">
        <p14:creationId xmlns:p14="http://schemas.microsoft.com/office/powerpoint/2010/main" val="237759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 COMITE DE PILOTAGE</a:t>
            </a:r>
          </a:p>
        </p:txBody>
      </p:sp>
      <p:sp>
        <p:nvSpPr>
          <p:cNvPr id="3" name="Espace réservé du contenu 2"/>
          <p:cNvSpPr>
            <a:spLocks noGrp="1"/>
          </p:cNvSpPr>
          <p:nvPr>
            <p:ph idx="1"/>
          </p:nvPr>
        </p:nvSpPr>
        <p:spPr/>
        <p:txBody>
          <a:bodyPr>
            <a:normAutofit fontScale="92500" lnSpcReduction="20000"/>
          </a:bodyPr>
          <a:lstStyle/>
          <a:p>
            <a:r>
              <a:rPr lang="fr-FR" b="1" u="sng" dirty="0"/>
              <a:t>La structure porteuse du projet:</a:t>
            </a:r>
          </a:p>
          <a:p>
            <a:pPr>
              <a:buFont typeface="Wingdings" panose="05000000000000000000" pitchFamily="2" charset="2"/>
              <a:buChar char="§"/>
            </a:pPr>
            <a:r>
              <a:rPr lang="fr-FR" b="1" dirty="0"/>
              <a:t>U MARINU </a:t>
            </a:r>
            <a:r>
              <a:rPr lang="fr-FR" dirty="0"/>
              <a:t>, une association durable et citoyenne</a:t>
            </a:r>
          </a:p>
          <a:p>
            <a:pPr>
              <a:buFont typeface="Wingdings" panose="05000000000000000000" pitchFamily="2" charset="2"/>
              <a:buChar char="§"/>
            </a:pPr>
            <a:endParaRPr lang="fr-FR" dirty="0"/>
          </a:p>
          <a:p>
            <a:r>
              <a:rPr lang="fr-FR" b="1" u="sng" dirty="0"/>
              <a:t>Le pilote du projet</a:t>
            </a:r>
          </a:p>
          <a:p>
            <a:pPr marL="0" indent="0">
              <a:buNone/>
            </a:pPr>
            <a:r>
              <a:rPr lang="fr-FR" dirty="0"/>
              <a:t>Chargée de projet : Notre association</a:t>
            </a:r>
          </a:p>
          <a:p>
            <a:pPr marL="0" indent="0">
              <a:buNone/>
            </a:pPr>
            <a:r>
              <a:rPr lang="fr-FR" dirty="0"/>
              <a:t>Missions:</a:t>
            </a:r>
          </a:p>
          <a:p>
            <a:pPr>
              <a:buFontTx/>
              <a:buChar char="-"/>
            </a:pPr>
            <a:r>
              <a:rPr lang="fr-FR" dirty="0"/>
              <a:t>Réaliser toutes les études nécessaires au développement du projet sur le terrain </a:t>
            </a:r>
          </a:p>
          <a:p>
            <a:pPr>
              <a:buFontTx/>
              <a:buChar char="-"/>
            </a:pPr>
            <a:r>
              <a:rPr lang="fr-FR" dirty="0"/>
              <a:t>Informer tous les acteurs concernés </a:t>
            </a:r>
          </a:p>
          <a:p>
            <a:pPr>
              <a:buFontTx/>
              <a:buChar char="-"/>
            </a:pPr>
            <a:r>
              <a:rPr lang="fr-FR" dirty="0"/>
              <a:t>Promouvoir le projet par différents actions auprès du grand public </a:t>
            </a:r>
          </a:p>
          <a:p>
            <a:pPr>
              <a:buFontTx/>
              <a:buChar char="-"/>
            </a:pPr>
            <a:r>
              <a:rPr lang="fr-FR" dirty="0"/>
              <a:t>Assurer le suivi de réalisation du projet </a:t>
            </a:r>
          </a:p>
          <a:p>
            <a:pPr>
              <a:buFontTx/>
              <a:buChar char="-"/>
            </a:pPr>
            <a:r>
              <a:rPr lang="fr-FR" dirty="0"/>
              <a:t>Gérer les ressources internes et externes </a:t>
            </a:r>
          </a:p>
          <a:p>
            <a:pPr marL="0" indent="0">
              <a:buNone/>
            </a:pPr>
            <a:endParaRPr lang="fr-FR" dirty="0"/>
          </a:p>
        </p:txBody>
      </p:sp>
    </p:spTree>
    <p:extLst>
      <p:ext uri="{BB962C8B-B14F-4D97-AF65-F5344CB8AC3E}">
        <p14:creationId xmlns:p14="http://schemas.microsoft.com/office/powerpoint/2010/main" val="325227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576579" y="0"/>
            <a:ext cx="5038841" cy="6858000"/>
          </a:xfrm>
          <a:prstGeom prst="rect">
            <a:avLst/>
          </a:prstGeom>
        </p:spPr>
      </p:pic>
    </p:spTree>
    <p:extLst>
      <p:ext uri="{BB962C8B-B14F-4D97-AF65-F5344CB8AC3E}">
        <p14:creationId xmlns:p14="http://schemas.microsoft.com/office/powerpoint/2010/main" val="247822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SENS DU PROJET</a:t>
            </a: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Au travers ce projet, nous souhaitons sensibiliser les habitants sur la problématique des déchets, des ordures sur les plages à Porto-Vecchiaise.</a:t>
            </a:r>
          </a:p>
          <a:p>
            <a:pPr>
              <a:buFont typeface="Wingdings" panose="05000000000000000000" pitchFamily="2" charset="2"/>
              <a:buChar char="§"/>
            </a:pPr>
            <a:endParaRPr lang="fr-FR" dirty="0"/>
          </a:p>
          <a:p>
            <a:pPr>
              <a:buFont typeface="Wingdings" panose="05000000000000000000" pitchFamily="2" charset="2"/>
              <a:buChar char="§"/>
            </a:pPr>
            <a:r>
              <a:rPr lang="fr-FR" dirty="0"/>
              <a:t>Le développement durable met en relation la dimension environnementale, économique et  sociale. </a:t>
            </a:r>
          </a:p>
          <a:p>
            <a:pPr marL="0" indent="0">
              <a:buNone/>
            </a:pPr>
            <a:endParaRPr lang="fr-FR" dirty="0"/>
          </a:p>
          <a:p>
            <a:pPr lvl="0"/>
            <a:r>
              <a:rPr lang="fr-FR" dirty="0"/>
              <a:t>Environnement ( lutte contre la pollution)</a:t>
            </a:r>
          </a:p>
          <a:p>
            <a:pPr lvl="0"/>
            <a:r>
              <a:rPr lang="fr-FR" dirty="0"/>
              <a:t>Social (Création de lien social, dynamique)</a:t>
            </a:r>
          </a:p>
          <a:p>
            <a:pPr lvl="0"/>
            <a:r>
              <a:rPr lang="fr-FR" dirty="0"/>
              <a:t>Économique ( valorisation des déchets)</a:t>
            </a:r>
          </a:p>
          <a:p>
            <a:endParaRPr lang="fr-FR" dirty="0"/>
          </a:p>
          <a:p>
            <a:pPr marL="0" indent="0">
              <a:buNone/>
            </a:pPr>
            <a:r>
              <a:rPr lang="fr-FR" u="sng" dirty="0"/>
              <a:t>Public ciblé</a:t>
            </a:r>
            <a:r>
              <a:rPr lang="fr-FR" dirty="0"/>
              <a:t>:</a:t>
            </a:r>
          </a:p>
          <a:p>
            <a:pPr>
              <a:buFont typeface="Wingdings" panose="05000000000000000000" pitchFamily="2" charset="2"/>
              <a:buChar char="§"/>
            </a:pPr>
            <a:r>
              <a:rPr lang="fr-FR" dirty="0"/>
              <a:t>La population Porto-Vecchiaise</a:t>
            </a:r>
          </a:p>
          <a:p>
            <a:pPr>
              <a:buFont typeface="Wingdings" panose="05000000000000000000" pitchFamily="2" charset="2"/>
              <a:buChar char="§"/>
            </a:pPr>
            <a:r>
              <a:rPr lang="fr-FR" dirty="0"/>
              <a:t>Les touristes </a:t>
            </a:r>
          </a:p>
        </p:txBody>
      </p:sp>
    </p:spTree>
    <p:extLst>
      <p:ext uri="{BB962C8B-B14F-4D97-AF65-F5344CB8AC3E}">
        <p14:creationId xmlns:p14="http://schemas.microsoft.com/office/powerpoint/2010/main" val="2109176148"/>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197</TotalTime>
  <Words>933</Words>
  <Application>Microsoft Office PowerPoint</Application>
  <PresentationFormat>Grand écran</PresentationFormat>
  <Paragraphs>259</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Century Gothic</vt:lpstr>
      <vt:lpstr>Garamond</vt:lpstr>
      <vt:lpstr>Times New Roman</vt:lpstr>
      <vt:lpstr>Tw Cen MT</vt:lpstr>
      <vt:lpstr>Wingdings</vt:lpstr>
      <vt:lpstr>Wingdings 3</vt:lpstr>
      <vt:lpstr>Brin</vt:lpstr>
      <vt:lpstr>Présentation PowerPoint</vt:lpstr>
      <vt:lpstr>Plan </vt:lpstr>
      <vt:lpstr>Préambule</vt:lpstr>
      <vt:lpstr> EN QUELQUES MOTS…</vt:lpstr>
      <vt:lpstr>Présentation PowerPoint</vt:lpstr>
      <vt:lpstr>LE CONTEXTE</vt:lpstr>
      <vt:lpstr>LE COMITE DE PILOTAGE</vt:lpstr>
      <vt:lpstr>Présentation PowerPoint</vt:lpstr>
      <vt:lpstr>SENS DU PROJET</vt:lpstr>
      <vt:lpstr>PROBLEMATIQUE</vt:lpstr>
      <vt:lpstr>OBJECTIFS DU PROJET</vt:lpstr>
      <vt:lpstr>La conduite du projet </vt:lpstr>
      <vt:lpstr>METHODOLOGIE</vt:lpstr>
      <vt:lpstr>EVALUATION </vt:lpstr>
      <vt:lpstr>Valorisation des actions </vt:lpstr>
      <vt:lpstr>Budget prévisionnel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surv_lyc</dc:creator>
  <cp:lastModifiedBy>Samuel LAGUERRE</cp:lastModifiedBy>
  <cp:revision>38</cp:revision>
  <dcterms:modified xsi:type="dcterms:W3CDTF">2017-05-23T21:47:54Z</dcterms:modified>
</cp:coreProperties>
</file>